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421" r:id="rId2"/>
    <p:sldId id="257" r:id="rId3"/>
    <p:sldId id="258" r:id="rId4"/>
    <p:sldId id="259" r:id="rId5"/>
    <p:sldId id="260" r:id="rId6"/>
    <p:sldId id="422" r:id="rId7"/>
    <p:sldId id="416" r:id="rId8"/>
    <p:sldId id="423" r:id="rId9"/>
    <p:sldId id="414" r:id="rId10"/>
    <p:sldId id="413" r:id="rId11"/>
    <p:sldId id="417" r:id="rId12"/>
    <p:sldId id="420" r:id="rId13"/>
    <p:sldId id="418" r:id="rId14"/>
    <p:sldId id="424" r:id="rId15"/>
    <p:sldId id="419" r:id="rId16"/>
    <p:sldId id="446" r:id="rId1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1EED2-56CF-CA4B-8A5C-9DA2F06D5B77}" type="datetimeFigureOut">
              <a:rPr lang="en-BR" smtClean="0"/>
              <a:t>23/07/22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61707-FC42-F84B-8411-2D22ACA573C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3615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3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3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 Os enquadramentos, as angulações propostas pelo posicionamento da câmera de filmar sempre me atraíram. O </a:t>
            </a:r>
            <a:r>
              <a:rPr lang="pt-BR" sz="83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Plongée</a:t>
            </a:r>
            <a:r>
              <a:rPr lang="pt-BR" sz="83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significa mergulho, foi pensado nestas duas pinturas.  O mergulho que a câmera do cinema dá ao enquadrar uma determinada cena.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2793-1E55-0841-A15E-7EEB38B4974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45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83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 Criar um </a:t>
            </a:r>
            <a:r>
              <a:rPr lang="pt-BR" sz="83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</a:t>
            </a:r>
            <a:r>
              <a:rPr lang="pt-BR" sz="83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por meio da pintura também era e é um objetivo. </a:t>
            </a:r>
          </a:p>
          <a:p>
            <a:r>
              <a:rPr lang="pt-BR" sz="83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Pensar a pintura através das coisas do cinema é o foco da minha investigação do mestrado. Como construir uma imagem na pintura através do olhar do cinema. E eu estou trabalhando agora neste sentido, escrevendo a dissertação e pintando o projeto O olhar do cinema.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2793-1E55-0841-A15E-7EEB38B4974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57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2793-1E55-0841-A15E-7EEB38B4974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37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2793-1E55-0841-A15E-7EEB38B4974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14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2793-1E55-0841-A15E-7EEB38B4974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143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2793-1E55-0841-A15E-7EEB38B4974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72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42793-1E55-0841-A15E-7EEB38B4974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49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952DD-F38F-D1D2-B87E-4CCE24FF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0DDD37-05D6-E1BF-674C-001714E7C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103C210-D996-26FE-D5DB-B286F262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ABDC4E-F97C-A7E0-4DEC-B3FC98144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777EB54-8B58-B318-5327-58E467A9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9390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ABCA6-FF12-A3C9-854E-24EB6AC1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07EFA5B-75FC-AFCA-1658-EF1B21C09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E2D2AA9-F78B-2C0E-23FF-C82CD3DF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EAB61CE-31AB-A57D-B398-B5C2A4865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F0B2E86-75C2-60BE-D4C4-CFA149CE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049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D6C230-2644-8232-F19E-4D2EC1218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EBFA4D8-2CFE-EEC8-2B06-B86F00585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3EAF559-42D0-9A7A-C457-1B99798F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EEA0F5C-C0B3-354C-1A0F-32CEE6B0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E9B01B0-DDE3-090D-2EFA-FA0EF17C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413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DADA0-E50B-DA22-1F78-45730DB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49C6D83-AE33-2AFC-1970-67639BBA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250193A-FCC5-1253-33AB-3FD42066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4D9C22-41D7-C9D5-F04D-7FA50D45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E4C7AD8-E099-2748-3B4B-9F4EAD44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82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19230-16A5-559E-5DBF-72B08ED4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2E3FD5D-7375-DA01-8D17-146F18CBB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011796-3EAA-CC8B-0E6F-AADDE637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8E4046E-7670-1000-4BC8-408BA3C2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704A029-B769-8D54-A039-39A258CE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841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8DD08-6B6F-6D93-E401-97E15004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BE781C-EF72-9150-3CE9-170659FCA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FDC99C7-F215-7E50-4484-1851AF2DF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BFA9481-AB54-7A9C-4B50-4E9F1456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535E965-E03B-DAA4-2D94-F3222971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8D25A20-8EBF-FE0C-0077-D46AA836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137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43F98-FA32-47A1-9170-841AB31B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F5B9398-17BC-D943-0501-F6C3C64F9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C025F7F-40E6-6D1B-78BD-94F9CECBC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65C02C2-A613-3ED0-0593-008652835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062EE17-2BA5-DC5F-0475-C6C1A6431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E48E4781-677A-C097-947B-238295CF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E0257F4-F7ED-AE58-5C97-03B68174A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53BD3CD-8F41-5C56-969D-FC3E13BB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905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1ED8B-5E58-1DBB-4EB1-4E6167AC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4C555A1-9C6F-75D5-1B3F-52FE50A7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DBFD036-95B2-ACDA-E85A-A1B8E6E7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B95E03E-BB27-6BB8-852F-6E5E07AF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330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28B6A76-A829-0375-7ACA-8A04C068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9EEA165-37C9-EFC2-DFCE-E21EC934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A0EA723-5F92-AA48-E352-23645286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6340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636D7-3F53-0795-25FE-71B54CAA1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66BD290-11BA-8242-4611-906E43C61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00FAFD-FC38-18B5-6CFC-60E7150F6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99A359B-F4C6-452B-3815-E28675051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A426104-2916-D5F5-B802-DF77D9A25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5A3F96F-2F66-2E3E-98E9-A372EC45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4642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CEF34-ADEE-666E-14DA-AB9B6F12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1814B41-1417-423A-8819-0CE421A3F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16004D0-05B2-9498-CC1A-CE2ADDA7E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4FC91EA-92A7-3540-F3B0-1EBDB103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BAAACCE-9717-AA3E-DC00-F4DDF08B9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9EFF15C-8F70-19A8-1F7D-0DD915687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497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41FEB95F-3371-3D3C-7D1B-9016D6F15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5E05BFD-7440-AF40-4387-F0E38824D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057AC6D-CFDB-F52D-00A5-3F807C2DB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DEB02-D5A2-DD4D-931E-F3A99040D624}" type="datetimeFigureOut">
              <a:rPr lang="pt-PT" smtClean="0"/>
              <a:t>23/07/22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716D122-2C53-3386-8D25-1A73070F8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3517C2B-5192-C78C-DD77-61B0AE82B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6DB00-55DB-0547-84A1-77492E6DC8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294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7C8F6-6564-C006-1402-3EA58D8A2E53}"/>
              </a:ext>
            </a:extLst>
          </p:cNvPr>
          <p:cNvSpPr/>
          <p:nvPr/>
        </p:nvSpPr>
        <p:spPr>
          <a:xfrm>
            <a:off x="3901328" y="2875002"/>
            <a:ext cx="28905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Projeto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Olhar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do cinema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Coleta e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seleção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de imagens</a:t>
            </a:r>
            <a:endParaRPr lang="en-BR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8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9B0888-FF30-893D-B1FF-CD714EB9D5BC}"/>
              </a:ext>
            </a:extLst>
          </p:cNvPr>
          <p:cNvGrpSpPr/>
          <p:nvPr/>
        </p:nvGrpSpPr>
        <p:grpSpPr>
          <a:xfrm>
            <a:off x="1576170" y="589101"/>
            <a:ext cx="9139775" cy="6163081"/>
            <a:chOff x="1576170" y="589101"/>
            <a:chExt cx="9139775" cy="6163081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70F8A54-21B8-A443-BC38-D68E152DCDA6}"/>
                </a:ext>
              </a:extLst>
            </p:cNvPr>
            <p:cNvSpPr txBox="1"/>
            <p:nvPr/>
          </p:nvSpPr>
          <p:spPr>
            <a:xfrm>
              <a:off x="1605690" y="5348529"/>
              <a:ext cx="439365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Rolamento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suspenso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2021 Série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Movimento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de câmera. </a:t>
              </a:r>
            </a:p>
            <a:p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Óleo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sobre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linho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  <a:p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37.5 x 37.5 x 4 cm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78C5A5A-4B89-394A-B45C-FBCD7CAC3350}"/>
                </a:ext>
              </a:extLst>
            </p:cNvPr>
            <p:cNvSpPr txBox="1"/>
            <p:nvPr/>
          </p:nvSpPr>
          <p:spPr>
            <a:xfrm>
              <a:off x="6322292" y="6352072"/>
              <a:ext cx="43936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Retrato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parede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2021 Série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Movimento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de câmera. </a:t>
              </a:r>
            </a:p>
            <a:p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Óleo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sobre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linho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20 x 20 x 4 cm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7768DFA-A65A-754D-87DC-F0D2F03B35B1}"/>
                </a:ext>
              </a:extLst>
            </p:cNvPr>
            <p:cNvSpPr txBox="1"/>
            <p:nvPr/>
          </p:nvSpPr>
          <p:spPr>
            <a:xfrm>
              <a:off x="6224055" y="3429000"/>
              <a:ext cx="4440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i="1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</a:t>
              </a:r>
              <a:r>
                <a:rPr lang="pt-BR" sz="1000" i="1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pt-BR" sz="1000" i="1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pt-BR" sz="1000" i="1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pt-BR" sz="1000" i="1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bed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2021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Série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Movimento de câmera . </a:t>
              </a:r>
            </a:p>
            <a:p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Óleo sobre linho . 57.5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82 cm 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0131BBB-1E54-024A-A038-C6B5AEC3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8157" y="1813701"/>
              <a:ext cx="3324949" cy="3343232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F917699-2E48-B74D-9D97-C8E706521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4055" y="773929"/>
              <a:ext cx="3708560" cy="2538046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6AEBFE7-B688-E942-BB09-EA74536B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7534" y="4092341"/>
              <a:ext cx="2165628" cy="2184400"/>
            </a:xfrm>
            <a:prstGeom prst="rect">
              <a:avLst/>
            </a:prstGeom>
          </p:spPr>
        </p:pic>
        <p:sp>
          <p:nvSpPr>
            <p:cNvPr id="15" name="CaixaDeTexto 2">
              <a:extLst>
                <a:ext uri="{FF2B5EF4-FFF2-40B4-BE49-F238E27FC236}">
                  <a16:creationId xmlns:a16="http://schemas.microsoft.com/office/drawing/2014/main" id="{484DD8A2-2661-F1E0-D171-5BD7239ED31F}"/>
                </a:ext>
              </a:extLst>
            </p:cNvPr>
            <p:cNvSpPr txBox="1"/>
            <p:nvPr/>
          </p:nvSpPr>
          <p:spPr>
            <a:xfrm>
              <a:off x="1576170" y="589101"/>
              <a:ext cx="24593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Consequências</a:t>
              </a:r>
            </a:p>
          </p:txBody>
        </p:sp>
        <p:sp>
          <p:nvSpPr>
            <p:cNvPr id="16" name="CaixaDeTexto 1">
              <a:extLst>
                <a:ext uri="{FF2B5EF4-FFF2-40B4-BE49-F238E27FC236}">
                  <a16:creationId xmlns:a16="http://schemas.microsoft.com/office/drawing/2014/main" id="{D294D45B-9E9F-206A-5872-4B36E663DA0B}"/>
                </a:ext>
              </a:extLst>
            </p:cNvPr>
            <p:cNvSpPr txBox="1"/>
            <p:nvPr/>
          </p:nvSpPr>
          <p:spPr>
            <a:xfrm>
              <a:off x="1605690" y="1016760"/>
              <a:ext cx="1438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Storyboard</a:t>
              </a:r>
              <a:endPara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086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073760-FADF-AECB-EE75-F6150BE0E556}"/>
              </a:ext>
            </a:extLst>
          </p:cNvPr>
          <p:cNvGrpSpPr/>
          <p:nvPr/>
        </p:nvGrpSpPr>
        <p:grpSpPr>
          <a:xfrm>
            <a:off x="2166015" y="929314"/>
            <a:ext cx="7419471" cy="4727008"/>
            <a:chOff x="2166015" y="929314"/>
            <a:chExt cx="7419471" cy="47270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78B98E-D86B-45A3-1350-172F5C039702}"/>
                </a:ext>
              </a:extLst>
            </p:cNvPr>
            <p:cNvGrpSpPr/>
            <p:nvPr/>
          </p:nvGrpSpPr>
          <p:grpSpPr>
            <a:xfrm>
              <a:off x="2166015" y="929314"/>
              <a:ext cx="7419471" cy="4727008"/>
              <a:chOff x="1605690" y="629081"/>
              <a:chExt cx="7419471" cy="4753533"/>
            </a:xfrm>
          </p:grpSpPr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70F8A54-21B8-A443-BC38-D68E152DCDA6}"/>
                  </a:ext>
                </a:extLst>
              </p:cNvPr>
              <p:cNvSpPr txBox="1"/>
              <p:nvPr/>
            </p:nvSpPr>
            <p:spPr>
              <a:xfrm>
                <a:off x="2046189" y="4825507"/>
                <a:ext cx="312994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Caminho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rosa,  2022 Série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Espaço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ecrã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Óleo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sobre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tela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x 20 x 3.5 cm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768DFA-A65A-754D-87DC-F0D2F03B35B1}"/>
                  </a:ext>
                </a:extLst>
              </p:cNvPr>
              <p:cNvSpPr txBox="1"/>
              <p:nvPr/>
            </p:nvSpPr>
            <p:spPr>
              <a:xfrm>
                <a:off x="6237299" y="4825507"/>
                <a:ext cx="2787862" cy="55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Espaço profundo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2022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Série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Espaço no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ecrã</a:t>
                </a:r>
                <a:endPara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Óleo sobre tela</a:t>
                </a:r>
              </a:p>
              <a:p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3.5 cm</a:t>
                </a:r>
              </a:p>
            </p:txBody>
          </p:sp>
          <p:sp>
            <p:nvSpPr>
              <p:cNvPr id="15" name="CaixaDeTexto 2">
                <a:extLst>
                  <a:ext uri="{FF2B5EF4-FFF2-40B4-BE49-F238E27FC236}">
                    <a16:creationId xmlns:a16="http://schemas.microsoft.com/office/drawing/2014/main" id="{484DD8A2-2661-F1E0-D171-5BD7239ED31F}"/>
                  </a:ext>
                </a:extLst>
              </p:cNvPr>
              <p:cNvSpPr txBox="1"/>
              <p:nvPr/>
            </p:nvSpPr>
            <p:spPr>
              <a:xfrm>
                <a:off x="2046189" y="629081"/>
                <a:ext cx="2496196" cy="526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Espaço no </a:t>
                </a:r>
                <a:r>
                  <a:rPr lang="pt-BR" sz="2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ecrã</a:t>
                </a:r>
                <a:endParaRPr lang="pt-BR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CaixaDeTexto 1">
                <a:extLst>
                  <a:ext uri="{FF2B5EF4-FFF2-40B4-BE49-F238E27FC236}">
                    <a16:creationId xmlns:a16="http://schemas.microsoft.com/office/drawing/2014/main" id="{D294D45B-9E9F-206A-5872-4B36E663DA0B}"/>
                  </a:ext>
                </a:extLst>
              </p:cNvPr>
              <p:cNvSpPr txBox="1"/>
              <p:nvPr/>
            </p:nvSpPr>
            <p:spPr>
              <a:xfrm>
                <a:off x="1605690" y="1262956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2338485-E6F3-1F30-2EFD-C094F59B6D2C}"/>
                </a:ext>
              </a:extLst>
            </p:cNvPr>
            <p:cNvSpPr txBox="1"/>
            <p:nvPr/>
          </p:nvSpPr>
          <p:spPr>
            <a:xfrm>
              <a:off x="2606514" y="1452534"/>
              <a:ext cx="212140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Espaço profundo</a:t>
              </a:r>
            </a:p>
            <a:p>
              <a:endParaRPr lang="en-BR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E58D3F-F78A-FCED-BC6F-9EE8DBF4F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4263" y="2390992"/>
              <a:ext cx="2518876" cy="2509421"/>
            </a:xfrm>
            <a:prstGeom prst="rect">
              <a:avLst/>
            </a:prstGeom>
          </p:spPr>
        </p:pic>
        <p:pic>
          <p:nvPicPr>
            <p:cNvPr id="17" name="Imagem 1073741831" descr="Pessoas em um tapete vermelho&#10;&#10;Descrição gerada automaticamente com confiança média">
              <a:extLst>
                <a:ext uri="{FF2B5EF4-FFF2-40B4-BE49-F238E27FC236}">
                  <a16:creationId xmlns:a16="http://schemas.microsoft.com/office/drawing/2014/main" id="{D89259FC-401F-DB55-8A8B-FB02B21F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781" y="2390992"/>
              <a:ext cx="2553957" cy="2509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7361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6FF68A-BA6A-E9F9-B9A4-6810BA3E311F}"/>
              </a:ext>
            </a:extLst>
          </p:cNvPr>
          <p:cNvGrpSpPr/>
          <p:nvPr/>
        </p:nvGrpSpPr>
        <p:grpSpPr>
          <a:xfrm>
            <a:off x="2166015" y="890438"/>
            <a:ext cx="7715376" cy="4883822"/>
            <a:chOff x="2166015" y="890438"/>
            <a:chExt cx="7715376" cy="48838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78B98E-D86B-45A3-1350-172F5C039702}"/>
                </a:ext>
              </a:extLst>
            </p:cNvPr>
            <p:cNvGrpSpPr/>
            <p:nvPr/>
          </p:nvGrpSpPr>
          <p:grpSpPr>
            <a:xfrm>
              <a:off x="2166015" y="890438"/>
              <a:ext cx="3018928" cy="4883822"/>
              <a:chOff x="1605690" y="485512"/>
              <a:chExt cx="2335699" cy="5015702"/>
            </a:xfrm>
          </p:grpSpPr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70F8A54-21B8-A443-BC38-D68E152DCDA6}"/>
                  </a:ext>
                </a:extLst>
              </p:cNvPr>
              <p:cNvSpPr txBox="1"/>
              <p:nvPr/>
            </p:nvSpPr>
            <p:spPr>
              <a:xfrm>
                <a:off x="1665824" y="4947216"/>
                <a:ext cx="227556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Profundidade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campo I,  2022 Série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Espaço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ecrã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Óleo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sobre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linho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 x 30 x 3.5 cm</a:t>
                </a:r>
              </a:p>
            </p:txBody>
          </p:sp>
          <p:sp>
            <p:nvSpPr>
              <p:cNvPr id="15" name="CaixaDeTexto 2">
                <a:extLst>
                  <a:ext uri="{FF2B5EF4-FFF2-40B4-BE49-F238E27FC236}">
                    <a16:creationId xmlns:a16="http://schemas.microsoft.com/office/drawing/2014/main" id="{484DD8A2-2661-F1E0-D171-5BD7239ED31F}"/>
                  </a:ext>
                </a:extLst>
              </p:cNvPr>
              <p:cNvSpPr txBox="1"/>
              <p:nvPr/>
            </p:nvSpPr>
            <p:spPr>
              <a:xfrm>
                <a:off x="1605690" y="485512"/>
                <a:ext cx="1931269" cy="537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Espaço no </a:t>
                </a:r>
                <a:r>
                  <a:rPr lang="pt-BR" sz="2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ecrã</a:t>
                </a:r>
                <a:endParaRPr lang="pt-BR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CaixaDeTexto 1">
                <a:extLst>
                  <a:ext uri="{FF2B5EF4-FFF2-40B4-BE49-F238E27FC236}">
                    <a16:creationId xmlns:a16="http://schemas.microsoft.com/office/drawing/2014/main" id="{D294D45B-9E9F-206A-5872-4B36E663DA0B}"/>
                  </a:ext>
                </a:extLst>
              </p:cNvPr>
              <p:cNvSpPr txBox="1"/>
              <p:nvPr/>
            </p:nvSpPr>
            <p:spPr>
              <a:xfrm>
                <a:off x="1605690" y="1262956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2338485-E6F3-1F30-2EFD-C094F59B6D2C}"/>
                </a:ext>
              </a:extLst>
            </p:cNvPr>
            <p:cNvSpPr txBox="1"/>
            <p:nvPr/>
          </p:nvSpPr>
          <p:spPr>
            <a:xfrm>
              <a:off x="2166015" y="1503681"/>
              <a:ext cx="3580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Profundidade de campo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00935F-A81B-2850-D610-F94B7A39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399" y="2140961"/>
              <a:ext cx="2770371" cy="27550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9685FB-DCA0-0AA7-1316-F8A85BB91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8863" y="2081550"/>
              <a:ext cx="1564707" cy="153211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E91A4A-4A77-0626-C86C-9333314E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31" y="2888681"/>
              <a:ext cx="1598433" cy="1565139"/>
            </a:xfrm>
            <a:prstGeom prst="rect">
              <a:avLst/>
            </a:prstGeom>
          </p:spPr>
        </p:pic>
        <p:sp>
          <p:nvSpPr>
            <p:cNvPr id="19" name="CaixaDeTexto 13">
              <a:extLst>
                <a:ext uri="{FF2B5EF4-FFF2-40B4-BE49-F238E27FC236}">
                  <a16:creationId xmlns:a16="http://schemas.microsoft.com/office/drawing/2014/main" id="{69C80389-138A-48BF-6FD8-1484302885BE}"/>
                </a:ext>
              </a:extLst>
            </p:cNvPr>
            <p:cNvSpPr txBox="1"/>
            <p:nvPr/>
          </p:nvSpPr>
          <p:spPr>
            <a:xfrm>
              <a:off x="6912569" y="5298751"/>
              <a:ext cx="2941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Profundidade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de campo I,  2022 Série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Espaço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no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ecrã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Detalhes</a:t>
              </a:r>
            </a:p>
          </p:txBody>
        </p:sp>
        <p:pic>
          <p:nvPicPr>
            <p:cNvPr id="21" name="Picture 20" descr="A picture containing outdoor, nature, old&#10;&#10;Description automatically generated">
              <a:extLst>
                <a:ext uri="{FF2B5EF4-FFF2-40B4-BE49-F238E27FC236}">
                  <a16:creationId xmlns:a16="http://schemas.microsoft.com/office/drawing/2014/main" id="{0681074B-29A7-8A64-993F-8BD1D8558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3171" y="3428999"/>
              <a:ext cx="1498220" cy="1467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850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F3DAD4-9002-5DB9-21A1-E2A4EE6E58EB}"/>
              </a:ext>
            </a:extLst>
          </p:cNvPr>
          <p:cNvGrpSpPr/>
          <p:nvPr/>
        </p:nvGrpSpPr>
        <p:grpSpPr>
          <a:xfrm>
            <a:off x="2332586" y="1084036"/>
            <a:ext cx="7791188" cy="4909083"/>
            <a:chOff x="2332586" y="1084036"/>
            <a:chExt cx="7791188" cy="49090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78B98E-D86B-45A3-1350-172F5C039702}"/>
                </a:ext>
              </a:extLst>
            </p:cNvPr>
            <p:cNvGrpSpPr/>
            <p:nvPr/>
          </p:nvGrpSpPr>
          <p:grpSpPr>
            <a:xfrm>
              <a:off x="2332586" y="1084036"/>
              <a:ext cx="7791188" cy="4909083"/>
              <a:chOff x="1605690" y="772411"/>
              <a:chExt cx="6513219" cy="4936629"/>
            </a:xfrm>
          </p:grpSpPr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70F8A54-21B8-A443-BC38-D68E152DCDA6}"/>
                  </a:ext>
                </a:extLst>
              </p:cNvPr>
              <p:cNvSpPr txBox="1"/>
              <p:nvPr/>
            </p:nvSpPr>
            <p:spPr>
              <a:xfrm>
                <a:off x="1947488" y="4874935"/>
                <a:ext cx="312994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Dziga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Vertov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I, 2022 Série Humano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frames. </a:t>
                </a:r>
              </a:p>
              <a:p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Óleo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sobre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tela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x 20 x 3.5 cm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768DFA-A65A-754D-87DC-F0D2F03B35B1}"/>
                  </a:ext>
                </a:extLst>
              </p:cNvPr>
              <p:cNvSpPr txBox="1"/>
              <p:nvPr/>
            </p:nvSpPr>
            <p:spPr>
              <a:xfrm>
                <a:off x="5331047" y="5151933"/>
                <a:ext cx="2787862" cy="55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Dziga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Vertov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II , 2022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Série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Humano em frames</a:t>
                </a:r>
              </a:p>
              <a:p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Óleo sobre linho </a:t>
                </a:r>
              </a:p>
              <a:p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40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3.5 cm</a:t>
                </a:r>
              </a:p>
            </p:txBody>
          </p:sp>
          <p:sp>
            <p:nvSpPr>
              <p:cNvPr id="15" name="CaixaDeTexto 2">
                <a:extLst>
                  <a:ext uri="{FF2B5EF4-FFF2-40B4-BE49-F238E27FC236}">
                    <a16:creationId xmlns:a16="http://schemas.microsoft.com/office/drawing/2014/main" id="{484DD8A2-2661-F1E0-D171-5BD7239ED31F}"/>
                  </a:ext>
                </a:extLst>
              </p:cNvPr>
              <p:cNvSpPr txBox="1"/>
              <p:nvPr/>
            </p:nvSpPr>
            <p:spPr>
              <a:xfrm>
                <a:off x="1937030" y="772411"/>
                <a:ext cx="2689781" cy="526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Humano em frames</a:t>
                </a:r>
              </a:p>
            </p:txBody>
          </p:sp>
          <p:sp>
            <p:nvSpPr>
              <p:cNvPr id="16" name="CaixaDeTexto 1">
                <a:extLst>
                  <a:ext uri="{FF2B5EF4-FFF2-40B4-BE49-F238E27FC236}">
                    <a16:creationId xmlns:a16="http://schemas.microsoft.com/office/drawing/2014/main" id="{D294D45B-9E9F-206A-5872-4B36E663DA0B}"/>
                  </a:ext>
                </a:extLst>
              </p:cNvPr>
              <p:cNvSpPr txBox="1"/>
              <p:nvPr/>
            </p:nvSpPr>
            <p:spPr>
              <a:xfrm>
                <a:off x="1605690" y="1262956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2338485-E6F3-1F30-2EFD-C094F59B6D2C}"/>
                </a:ext>
              </a:extLst>
            </p:cNvPr>
            <p:cNvSpPr txBox="1"/>
            <p:nvPr/>
          </p:nvSpPr>
          <p:spPr>
            <a:xfrm>
              <a:off x="2728939" y="1536338"/>
              <a:ext cx="2121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Dziga</a:t>
              </a:r>
              <a:r>
                <a: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pt-BR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Vertov</a:t>
              </a:r>
              <a:endPara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E170CF-1FF9-761F-016C-974C4E01A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0093" y="2457528"/>
              <a:ext cx="2553957" cy="25094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619AFA-81D3-3C12-FAB2-1E705099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951" y="2158592"/>
              <a:ext cx="3256775" cy="3107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329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">
            <a:extLst>
              <a:ext uri="{FF2B5EF4-FFF2-40B4-BE49-F238E27FC236}">
                <a16:creationId xmlns:a16="http://schemas.microsoft.com/office/drawing/2014/main" id="{D294D45B-9E9F-206A-5872-4B36E663DA0B}"/>
              </a:ext>
            </a:extLst>
          </p:cNvPr>
          <p:cNvSpPr txBox="1"/>
          <p:nvPr/>
        </p:nvSpPr>
        <p:spPr>
          <a:xfrm>
            <a:off x="2332586" y="1571844"/>
            <a:ext cx="220977" cy="39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828425-2E67-000C-2EDE-EF12A8FAF107}"/>
              </a:ext>
            </a:extLst>
          </p:cNvPr>
          <p:cNvGrpSpPr/>
          <p:nvPr/>
        </p:nvGrpSpPr>
        <p:grpSpPr>
          <a:xfrm>
            <a:off x="2703101" y="979493"/>
            <a:ext cx="7456156" cy="4929545"/>
            <a:chOff x="2703101" y="979493"/>
            <a:chExt cx="7456156" cy="4929545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70F8A54-21B8-A443-BC38-D68E152DCDA6}"/>
                </a:ext>
              </a:extLst>
            </p:cNvPr>
            <p:cNvSpPr txBox="1"/>
            <p:nvPr/>
          </p:nvSpPr>
          <p:spPr>
            <a:xfrm>
              <a:off x="2703101" y="5081132"/>
              <a:ext cx="3744073" cy="5509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Victor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Erice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I, 2022 Série Humano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frames. </a:t>
              </a:r>
            </a:p>
            <a:p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Óleo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sobre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tela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x 20 x 3.5 cm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7768DFA-A65A-754D-87DC-F0D2F03B35B1}"/>
                </a:ext>
              </a:extLst>
            </p:cNvPr>
            <p:cNvSpPr txBox="1"/>
            <p:nvPr/>
          </p:nvSpPr>
          <p:spPr>
            <a:xfrm>
              <a:off x="6824384" y="5355040"/>
              <a:ext cx="33348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Victor Erice II , 2022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Série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Humano em frames</a:t>
              </a:r>
            </a:p>
            <a:p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Óleo sobre linho </a:t>
              </a:r>
            </a:p>
            <a:p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40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40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3.5 cm</a:t>
              </a:r>
            </a:p>
          </p:txBody>
        </p:sp>
        <p:sp>
          <p:nvSpPr>
            <p:cNvPr id="15" name="CaixaDeTexto 2">
              <a:extLst>
                <a:ext uri="{FF2B5EF4-FFF2-40B4-BE49-F238E27FC236}">
                  <a16:creationId xmlns:a16="http://schemas.microsoft.com/office/drawing/2014/main" id="{484DD8A2-2661-F1E0-D171-5BD7239ED31F}"/>
                </a:ext>
              </a:extLst>
            </p:cNvPr>
            <p:cNvSpPr txBox="1"/>
            <p:nvPr/>
          </p:nvSpPr>
          <p:spPr>
            <a:xfrm>
              <a:off x="2703101" y="979493"/>
              <a:ext cx="32175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Humano em frames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2338485-E6F3-1F30-2EFD-C094F59B6D2C}"/>
                </a:ext>
              </a:extLst>
            </p:cNvPr>
            <p:cNvSpPr txBox="1"/>
            <p:nvPr/>
          </p:nvSpPr>
          <p:spPr>
            <a:xfrm>
              <a:off x="2703101" y="1432228"/>
              <a:ext cx="212140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Victor Erice</a:t>
              </a:r>
            </a:p>
            <a:p>
              <a:endParaRPr lang="en-BR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CA5D88-0297-E58B-7FB0-56D5F034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0093" y="2457528"/>
              <a:ext cx="2485313" cy="25315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020501-718A-1205-6011-B60209A2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8919" y="2089328"/>
              <a:ext cx="3185807" cy="3175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63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7D6A2E-55E0-929D-DDE1-E3B376CDA89D}"/>
              </a:ext>
            </a:extLst>
          </p:cNvPr>
          <p:cNvGrpSpPr/>
          <p:nvPr/>
        </p:nvGrpSpPr>
        <p:grpSpPr>
          <a:xfrm>
            <a:off x="2154453" y="739836"/>
            <a:ext cx="7883094" cy="5426417"/>
            <a:chOff x="2154453" y="739836"/>
            <a:chExt cx="7883094" cy="54264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78B98E-D86B-45A3-1350-172F5C039702}"/>
                </a:ext>
              </a:extLst>
            </p:cNvPr>
            <p:cNvGrpSpPr/>
            <p:nvPr/>
          </p:nvGrpSpPr>
          <p:grpSpPr>
            <a:xfrm>
              <a:off x="2154453" y="739836"/>
              <a:ext cx="4064109" cy="5426417"/>
              <a:chOff x="1605690" y="537873"/>
              <a:chExt cx="3749132" cy="5147218"/>
            </a:xfrm>
          </p:grpSpPr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70F8A54-21B8-A443-BC38-D68E152DCDA6}"/>
                  </a:ext>
                </a:extLst>
              </p:cNvPr>
              <p:cNvSpPr txBox="1"/>
              <p:nvPr/>
            </p:nvSpPr>
            <p:spPr>
              <a:xfrm>
                <a:off x="1937096" y="2946176"/>
                <a:ext cx="312994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Atlântico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sul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2022 Série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Cenário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fora de campo. </a:t>
                </a:r>
              </a:p>
              <a:p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Óleo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sobre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linho</a:t>
                </a: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 x 15 x 3.5 cm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7768DFA-A65A-754D-87DC-F0D2F03B35B1}"/>
                  </a:ext>
                </a:extLst>
              </p:cNvPr>
              <p:cNvSpPr txBox="1"/>
              <p:nvPr/>
            </p:nvSpPr>
            <p:spPr>
              <a:xfrm>
                <a:off x="1947488" y="5159597"/>
                <a:ext cx="2787862" cy="525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Atlântico norte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2022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Série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Cenário fora de campo </a:t>
                </a:r>
              </a:p>
              <a:p>
                <a:pPr algn="just"/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Óleo sobre linho</a:t>
                </a:r>
              </a:p>
              <a:p>
                <a:pPr algn="just"/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15 </a:t>
                </a:r>
                <a:r>
                  <a:rPr lang="pt-BR" sz="10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10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3.5 cm </a:t>
                </a:r>
              </a:p>
            </p:txBody>
          </p:sp>
          <p:sp>
            <p:nvSpPr>
              <p:cNvPr id="15" name="CaixaDeTexto 2">
                <a:extLst>
                  <a:ext uri="{FF2B5EF4-FFF2-40B4-BE49-F238E27FC236}">
                    <a16:creationId xmlns:a16="http://schemas.microsoft.com/office/drawing/2014/main" id="{484DD8A2-2661-F1E0-D171-5BD7239ED31F}"/>
                  </a:ext>
                </a:extLst>
              </p:cNvPr>
              <p:cNvSpPr txBox="1"/>
              <p:nvPr/>
            </p:nvSpPr>
            <p:spPr>
              <a:xfrm>
                <a:off x="1937096" y="537873"/>
                <a:ext cx="3417726" cy="4962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Cenário fora de campo</a:t>
                </a:r>
              </a:p>
            </p:txBody>
          </p:sp>
          <p:sp>
            <p:nvSpPr>
              <p:cNvPr id="16" name="CaixaDeTexto 1">
                <a:extLst>
                  <a:ext uri="{FF2B5EF4-FFF2-40B4-BE49-F238E27FC236}">
                    <a16:creationId xmlns:a16="http://schemas.microsoft.com/office/drawing/2014/main" id="{D294D45B-9E9F-206A-5872-4B36E663DA0B}"/>
                  </a:ext>
                </a:extLst>
              </p:cNvPr>
              <p:cNvSpPr txBox="1"/>
              <p:nvPr/>
            </p:nvSpPr>
            <p:spPr>
              <a:xfrm>
                <a:off x="1605690" y="1262956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1F7212-C79A-C64E-50C3-191A951A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6251" y="1715156"/>
              <a:ext cx="1605165" cy="15792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E08FD7-4B4C-799C-B8DD-FD95D87A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702" y="4017498"/>
              <a:ext cx="1599641" cy="155433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E8130-110F-5C7E-C894-092EB7D6A80E}"/>
                </a:ext>
              </a:extLst>
            </p:cNvPr>
            <p:cNvSpPr txBox="1"/>
            <p:nvPr/>
          </p:nvSpPr>
          <p:spPr>
            <a:xfrm>
              <a:off x="2524967" y="1158246"/>
              <a:ext cx="1194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Atlântico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B644B9-6F79-45FB-1AC6-73FD15AF0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9942" y="1715156"/>
              <a:ext cx="3547605" cy="3478316"/>
            </a:xfrm>
            <a:prstGeom prst="rect">
              <a:avLst/>
            </a:prstGeom>
          </p:spPr>
        </p:pic>
        <p:sp>
          <p:nvSpPr>
            <p:cNvPr id="12" name="CaixaDeTexto 13">
              <a:extLst>
                <a:ext uri="{FF2B5EF4-FFF2-40B4-BE49-F238E27FC236}">
                  <a16:creationId xmlns:a16="http://schemas.microsoft.com/office/drawing/2014/main" id="{FB218349-9B14-4466-49AB-1984B0DB84EF}"/>
                </a:ext>
              </a:extLst>
            </p:cNvPr>
            <p:cNvSpPr txBox="1"/>
            <p:nvPr/>
          </p:nvSpPr>
          <p:spPr>
            <a:xfrm>
              <a:off x="6357083" y="5205344"/>
              <a:ext cx="30220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Atlântico norte II 2022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Série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Cenário fora de campo </a:t>
              </a:r>
            </a:p>
            <a:p>
              <a:pPr algn="just"/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Óleo sobre linho</a:t>
              </a:r>
            </a:p>
            <a:p>
              <a:pPr algn="just"/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50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3.5 cm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89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F4091-7998-C878-6E81-DC4A972F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429" y="2517424"/>
            <a:ext cx="3440650" cy="34036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F0EA0D6-BA06-DC0B-54DF-47AF0D6E604E}"/>
              </a:ext>
            </a:extLst>
          </p:cNvPr>
          <p:cNvSpPr txBox="1"/>
          <p:nvPr/>
        </p:nvSpPr>
        <p:spPr>
          <a:xfrm>
            <a:off x="2238358" y="1136323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fora de campo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45E19-5AAD-F41A-175E-AE2930006643}"/>
              </a:ext>
            </a:extLst>
          </p:cNvPr>
          <p:cNvSpPr txBox="1"/>
          <p:nvPr/>
        </p:nvSpPr>
        <p:spPr>
          <a:xfrm>
            <a:off x="2286807" y="1678834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Cena Méliès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257E7-9098-6A98-B2B0-5D46A18EDC81}"/>
              </a:ext>
            </a:extLst>
          </p:cNvPr>
          <p:cNvSpPr txBox="1"/>
          <p:nvPr/>
        </p:nvSpPr>
        <p:spPr>
          <a:xfrm>
            <a:off x="6464508" y="6100996"/>
            <a:ext cx="4572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ODETTE BOUDET-Cena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Méliès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I-Série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Cenário Fora de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campo-óleo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- 20x20x3.5cm</a:t>
            </a:r>
            <a:endParaRPr lang="en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91534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3B0819-21B2-04CB-15A4-42F6E4B861F6}"/>
              </a:ext>
            </a:extLst>
          </p:cNvPr>
          <p:cNvGrpSpPr/>
          <p:nvPr/>
        </p:nvGrpSpPr>
        <p:grpSpPr>
          <a:xfrm>
            <a:off x="1044206" y="1003270"/>
            <a:ext cx="9823171" cy="4589850"/>
            <a:chOff x="1044206" y="1003270"/>
            <a:chExt cx="9823171" cy="4589850"/>
          </a:xfrm>
        </p:grpSpPr>
        <p:pic>
          <p:nvPicPr>
            <p:cNvPr id="4" name="Picture 38" descr="A picture containing text, outdoor, sky, people&#10;&#10;Description automatically generated">
              <a:extLst>
                <a:ext uri="{FF2B5EF4-FFF2-40B4-BE49-F238E27FC236}">
                  <a16:creationId xmlns:a16="http://schemas.microsoft.com/office/drawing/2014/main" id="{B68F0141-C857-0F50-FE3C-4A5CC8A6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206" y="2073438"/>
              <a:ext cx="2896038" cy="2896038"/>
            </a:xfrm>
            <a:prstGeom prst="rect">
              <a:avLst/>
            </a:prstGeom>
          </p:spPr>
        </p:pic>
        <p:pic>
          <p:nvPicPr>
            <p:cNvPr id="5" name="Picture 41" descr="A picture containing ocean floor&#10;&#10;Description automatically generated">
              <a:extLst>
                <a:ext uri="{FF2B5EF4-FFF2-40B4-BE49-F238E27FC236}">
                  <a16:creationId xmlns:a16="http://schemas.microsoft.com/office/drawing/2014/main" id="{D7F2DC03-6B6A-E06B-EB47-493444848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8818" y="2369958"/>
              <a:ext cx="2573947" cy="3223162"/>
            </a:xfrm>
            <a:prstGeom prst="rect">
              <a:avLst/>
            </a:prstGeom>
          </p:spPr>
        </p:pic>
        <p:pic>
          <p:nvPicPr>
            <p:cNvPr id="6" name="Picture 1073741869" descr="A drawing of a person&#10;&#10;Description automatically generated with low confidence">
              <a:extLst>
                <a:ext uri="{FF2B5EF4-FFF2-40B4-BE49-F238E27FC236}">
                  <a16:creationId xmlns:a16="http://schemas.microsoft.com/office/drawing/2014/main" id="{E1CEA1C9-A2EE-64B0-31E4-1B4D7FE7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1339" y="2073438"/>
              <a:ext cx="2896038" cy="2896038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27D501F-F0D4-39FB-CA54-817E5D71E905}"/>
                </a:ext>
              </a:extLst>
            </p:cNvPr>
            <p:cNvSpPr txBox="1"/>
            <p:nvPr/>
          </p:nvSpPr>
          <p:spPr>
            <a:xfrm>
              <a:off x="5166899" y="1003270"/>
              <a:ext cx="18582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Movimento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75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A26E18-3737-350C-5F5E-880095387E21}"/>
              </a:ext>
            </a:extLst>
          </p:cNvPr>
          <p:cNvGrpSpPr/>
          <p:nvPr/>
        </p:nvGrpSpPr>
        <p:grpSpPr>
          <a:xfrm>
            <a:off x="2006609" y="643879"/>
            <a:ext cx="7823170" cy="5771291"/>
            <a:chOff x="2006609" y="643879"/>
            <a:chExt cx="7823170" cy="5771291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7166E15-8AA1-C7A6-1415-F59ADF3BA8B2}"/>
                </a:ext>
              </a:extLst>
            </p:cNvPr>
            <p:cNvGrpSpPr/>
            <p:nvPr/>
          </p:nvGrpSpPr>
          <p:grpSpPr>
            <a:xfrm>
              <a:off x="2006609" y="1540408"/>
              <a:ext cx="7823170" cy="4874762"/>
              <a:chOff x="1541633" y="856862"/>
              <a:chExt cx="7823170" cy="4874762"/>
            </a:xfrm>
          </p:grpSpPr>
          <p:pic>
            <p:nvPicPr>
              <p:cNvPr id="10" name="Picture 43" descr="A picture containing text, outdoor&#10;&#10;Description automatically generated">
                <a:extLst>
                  <a:ext uri="{FF2B5EF4-FFF2-40B4-BE49-F238E27FC236}">
                    <a16:creationId xmlns:a16="http://schemas.microsoft.com/office/drawing/2014/main" id="{D706A11F-4FAE-EC1B-4CBD-49E5FD4DB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1633" y="856862"/>
                <a:ext cx="2044761" cy="2044761"/>
              </a:xfrm>
              <a:prstGeom prst="rect">
                <a:avLst/>
              </a:prstGeom>
            </p:spPr>
          </p:pic>
          <p:pic>
            <p:nvPicPr>
              <p:cNvPr id="11" name="Picture 62" descr="A picture containing person&#10;&#10;Description automatically generated">
                <a:extLst>
                  <a:ext uri="{FF2B5EF4-FFF2-40B4-BE49-F238E27FC236}">
                    <a16:creationId xmlns:a16="http://schemas.microsoft.com/office/drawing/2014/main" id="{081FF599-A011-E7FF-5ACB-AF3B5612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6433" y="3440257"/>
                <a:ext cx="2033300" cy="2291367"/>
              </a:xfrm>
              <a:prstGeom prst="rect">
                <a:avLst/>
              </a:prstGeom>
            </p:spPr>
          </p:pic>
          <p:pic>
            <p:nvPicPr>
              <p:cNvPr id="14" name="Picture 1073741826" descr="A person's foot on a sandy beach&#10;&#10;Description automatically generated with low confidence">
                <a:extLst>
                  <a:ext uri="{FF2B5EF4-FFF2-40B4-BE49-F238E27FC236}">
                    <a16:creationId xmlns:a16="http://schemas.microsoft.com/office/drawing/2014/main" id="{3E55FA02-6AA2-5743-8BF8-D618AD64C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9755" y="3859671"/>
                <a:ext cx="2505048" cy="1837274"/>
              </a:xfrm>
              <a:prstGeom prst="rect">
                <a:avLst/>
              </a:prstGeom>
            </p:spPr>
          </p:pic>
          <p:pic>
            <p:nvPicPr>
              <p:cNvPr id="16" name="Picture 1073741842" descr="A person lying on the ground next to a train&#10;&#10;Description automatically generated with low confidence">
                <a:extLst>
                  <a:ext uri="{FF2B5EF4-FFF2-40B4-BE49-F238E27FC236}">
                    <a16:creationId xmlns:a16="http://schemas.microsoft.com/office/drawing/2014/main" id="{9F8873DC-CA05-9C9C-0F5A-068646DA7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20042" y="856862"/>
                <a:ext cx="2044761" cy="2044761"/>
              </a:xfrm>
              <a:prstGeom prst="rect">
                <a:avLst/>
              </a:prstGeom>
            </p:spPr>
          </p:pic>
          <p:pic>
            <p:nvPicPr>
              <p:cNvPr id="12" name="Picture 1073741824" descr="A picture containing outdoor, step, open, stone&#10;&#10;Description automatically generated">
                <a:extLst>
                  <a:ext uri="{FF2B5EF4-FFF2-40B4-BE49-F238E27FC236}">
                    <a16:creationId xmlns:a16="http://schemas.microsoft.com/office/drawing/2014/main" id="{E0349212-3CE6-A465-A7A7-2206BB2DA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15071" y="856862"/>
                <a:ext cx="2033300" cy="1836777"/>
              </a:xfrm>
              <a:prstGeom prst="rect">
                <a:avLst/>
              </a:prstGeom>
            </p:spPr>
          </p:pic>
          <p:pic>
            <p:nvPicPr>
              <p:cNvPr id="15" name="Picture 1073741856" descr="A picture containing outdoor, person, shore&#10;&#10;Description automatically generated">
                <a:extLst>
                  <a:ext uri="{FF2B5EF4-FFF2-40B4-BE49-F238E27FC236}">
                    <a16:creationId xmlns:a16="http://schemas.microsoft.com/office/drawing/2014/main" id="{5A5CE856-50BD-EE0D-5B12-710393B51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1633" y="3652184"/>
                <a:ext cx="2073697" cy="2044761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364656F-A6D3-5FF2-1782-CB3BE7D5FFCF}"/>
                </a:ext>
              </a:extLst>
            </p:cNvPr>
            <p:cNvSpPr txBox="1"/>
            <p:nvPr/>
          </p:nvSpPr>
          <p:spPr>
            <a:xfrm>
              <a:off x="5495598" y="643879"/>
              <a:ext cx="1002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Olhar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17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1D182C3-49C1-42A0-4FC5-06F73A928420}"/>
              </a:ext>
            </a:extLst>
          </p:cNvPr>
          <p:cNvGrpSpPr/>
          <p:nvPr/>
        </p:nvGrpSpPr>
        <p:grpSpPr>
          <a:xfrm>
            <a:off x="577721" y="998883"/>
            <a:ext cx="11411426" cy="4337014"/>
            <a:chOff x="577721" y="998883"/>
            <a:chExt cx="11411426" cy="4337014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364656F-A6D3-5FF2-1782-CB3BE7D5FFCF}"/>
                </a:ext>
              </a:extLst>
            </p:cNvPr>
            <p:cNvSpPr txBox="1"/>
            <p:nvPr/>
          </p:nvSpPr>
          <p:spPr>
            <a:xfrm>
              <a:off x="5385709" y="998883"/>
              <a:ext cx="14205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Humano</a:t>
              </a:r>
            </a:p>
          </p:txBody>
        </p:sp>
        <p:pic>
          <p:nvPicPr>
            <p:cNvPr id="13" name="Picture 1073741839" descr="A person with his mouth open&#10;&#10;Description automatically generated with low confidence">
              <a:extLst>
                <a:ext uri="{FF2B5EF4-FFF2-40B4-BE49-F238E27FC236}">
                  <a16:creationId xmlns:a16="http://schemas.microsoft.com/office/drawing/2014/main" id="{B5AF3663-FCA5-000E-1C97-BFB24C3AB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721" y="1607271"/>
              <a:ext cx="1916464" cy="1916464"/>
            </a:xfrm>
            <a:prstGeom prst="rect">
              <a:avLst/>
            </a:prstGeom>
          </p:spPr>
        </p:pic>
        <p:pic>
          <p:nvPicPr>
            <p:cNvPr id="17" name="Picture 1073741845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A9F464F8-381A-B8BF-AEDE-83E2DFF73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870" y="2076828"/>
              <a:ext cx="1916464" cy="1916464"/>
            </a:xfrm>
            <a:prstGeom prst="rect">
              <a:avLst/>
            </a:prstGeom>
          </p:spPr>
        </p:pic>
        <p:pic>
          <p:nvPicPr>
            <p:cNvPr id="20" name="Picture 1073741862" descr="A picture containing outdoor, sky, ground, person&#10;&#10;Description automatically generated">
              <a:extLst>
                <a:ext uri="{FF2B5EF4-FFF2-40B4-BE49-F238E27FC236}">
                  <a16:creationId xmlns:a16="http://schemas.microsoft.com/office/drawing/2014/main" id="{75B1BFE9-49C7-F525-9C0C-57C7638FE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0013" y="2076828"/>
              <a:ext cx="1916464" cy="1916464"/>
            </a:xfrm>
            <a:prstGeom prst="rect">
              <a:avLst/>
            </a:prstGeom>
          </p:spPr>
        </p:pic>
        <p:pic>
          <p:nvPicPr>
            <p:cNvPr id="21" name="Picture 1073741868" descr="A person wearing red boots&#10;&#10;Description automatically generated with low confidence">
              <a:extLst>
                <a:ext uri="{FF2B5EF4-FFF2-40B4-BE49-F238E27FC236}">
                  <a16:creationId xmlns:a16="http://schemas.microsoft.com/office/drawing/2014/main" id="{74A57899-B301-3886-2B32-508982A96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162" y="1607271"/>
              <a:ext cx="1968985" cy="1916464"/>
            </a:xfrm>
            <a:prstGeom prst="rect">
              <a:avLst/>
            </a:prstGeom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6282B331-CF50-7824-6BAD-21B1FB617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2609" y="2866769"/>
              <a:ext cx="2469128" cy="2469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03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C63C91-3A42-3E36-BA43-5A07E691231E}"/>
              </a:ext>
            </a:extLst>
          </p:cNvPr>
          <p:cNvGrpSpPr/>
          <p:nvPr/>
        </p:nvGrpSpPr>
        <p:grpSpPr>
          <a:xfrm>
            <a:off x="640243" y="1360143"/>
            <a:ext cx="10920718" cy="4137714"/>
            <a:chOff x="640243" y="1360143"/>
            <a:chExt cx="10920718" cy="4137714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364656F-A6D3-5FF2-1782-CB3BE7D5FFCF}"/>
                </a:ext>
              </a:extLst>
            </p:cNvPr>
            <p:cNvSpPr txBox="1"/>
            <p:nvPr/>
          </p:nvSpPr>
          <p:spPr>
            <a:xfrm>
              <a:off x="5436204" y="1360143"/>
              <a:ext cx="13195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Cenário</a:t>
              </a:r>
            </a:p>
          </p:txBody>
        </p:sp>
        <p:pic>
          <p:nvPicPr>
            <p:cNvPr id="9" name="Picture 1073741827" descr="A black and white photo of train tracks at night&#10;&#10;Description automatically generated with low confidence">
              <a:extLst>
                <a:ext uri="{FF2B5EF4-FFF2-40B4-BE49-F238E27FC236}">
                  <a16:creationId xmlns:a16="http://schemas.microsoft.com/office/drawing/2014/main" id="{4C7B119A-3F92-1727-4FBB-A2CC457A6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243" y="2234675"/>
              <a:ext cx="2082612" cy="2082612"/>
            </a:xfrm>
            <a:prstGeom prst="rect">
              <a:avLst/>
            </a:prstGeom>
          </p:spPr>
        </p:pic>
        <p:pic>
          <p:nvPicPr>
            <p:cNvPr id="10" name="Picture 1073741838" descr="A train pulling into a station&#10;&#10;Description automatically generated with medium confidence">
              <a:extLst>
                <a:ext uri="{FF2B5EF4-FFF2-40B4-BE49-F238E27FC236}">
                  <a16:creationId xmlns:a16="http://schemas.microsoft.com/office/drawing/2014/main" id="{4A36FB9F-2FA4-9038-BBED-356DFAEE1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9191" y="3305933"/>
              <a:ext cx="2191924" cy="2191924"/>
            </a:xfrm>
            <a:prstGeom prst="rect">
              <a:avLst/>
            </a:prstGeom>
          </p:spPr>
        </p:pic>
        <p:pic>
          <p:nvPicPr>
            <p:cNvPr id="11" name="Picture 1073741866" descr="A picture containing ceiling, indoor, room, furniture&#10;&#10;Description automatically generated">
              <a:extLst>
                <a:ext uri="{FF2B5EF4-FFF2-40B4-BE49-F238E27FC236}">
                  <a16:creationId xmlns:a16="http://schemas.microsoft.com/office/drawing/2014/main" id="{61D84153-C3DA-48D9-151B-2FD31CC4D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7451" y="3305932"/>
              <a:ext cx="1974179" cy="2191925"/>
            </a:xfrm>
            <a:prstGeom prst="rect">
              <a:avLst/>
            </a:prstGeom>
          </p:spPr>
        </p:pic>
        <p:pic>
          <p:nvPicPr>
            <p:cNvPr id="12" name="Picture 1073741863" descr="A picture containing sky, outdoor, sunset&#10;&#10;Description automatically generated">
              <a:extLst>
                <a:ext uri="{FF2B5EF4-FFF2-40B4-BE49-F238E27FC236}">
                  <a16:creationId xmlns:a16="http://schemas.microsoft.com/office/drawing/2014/main" id="{EA137B71-F9A3-201B-3B48-FE2E544C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6596" y="2237530"/>
              <a:ext cx="2164365" cy="2164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76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FDE7F-9BB2-7BF1-E317-C37595CFA907}"/>
              </a:ext>
            </a:extLst>
          </p:cNvPr>
          <p:cNvSpPr/>
          <p:nvPr/>
        </p:nvSpPr>
        <p:spPr>
          <a:xfrm>
            <a:off x="3102231" y="2875002"/>
            <a:ext cx="391677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Projeto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Olhar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do cinema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Temas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desenvolvimento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por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Séries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83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803C16-5B8C-6E00-A854-40C91D54A1C8}"/>
              </a:ext>
            </a:extLst>
          </p:cNvPr>
          <p:cNvSpPr txBox="1"/>
          <p:nvPr/>
        </p:nvSpPr>
        <p:spPr>
          <a:xfrm flipH="1">
            <a:off x="2019135" y="1811580"/>
            <a:ext cx="228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Série Consequências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BBD8D32-013F-C31D-493B-580D3A87549F}"/>
              </a:ext>
            </a:extLst>
          </p:cNvPr>
          <p:cNvSpPr txBox="1"/>
          <p:nvPr/>
        </p:nvSpPr>
        <p:spPr>
          <a:xfrm>
            <a:off x="4499633" y="1445686"/>
            <a:ext cx="43875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8645" algn="just"/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Plongé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 e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contre-plongée</a:t>
            </a:r>
            <a:endParaRPr lang="en-US" sz="16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  <a:p>
            <a:pPr marL="588645" algn="just"/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Storyboard</a:t>
            </a:r>
          </a:p>
          <a:p>
            <a:pPr marL="588645" algn="just"/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Progressão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 visual</a:t>
            </a:r>
          </a:p>
          <a:p>
            <a:pPr marL="588645" algn="just"/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Princípio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 de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afinidade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 e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contraste</a:t>
            </a:r>
            <a:endParaRPr lang="en-US" sz="16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28AC28E2-03F4-117D-D4BF-D3925627D7BB}"/>
              </a:ext>
            </a:extLst>
          </p:cNvPr>
          <p:cNvCxnSpPr/>
          <p:nvPr/>
        </p:nvCxnSpPr>
        <p:spPr>
          <a:xfrm>
            <a:off x="5078721" y="1411829"/>
            <a:ext cx="0" cy="11449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EF8BA723-086E-BA34-3A07-8D803804E987}"/>
              </a:ext>
            </a:extLst>
          </p:cNvPr>
          <p:cNvGrpSpPr/>
          <p:nvPr/>
        </p:nvGrpSpPr>
        <p:grpSpPr>
          <a:xfrm>
            <a:off x="1923365" y="2925160"/>
            <a:ext cx="6742859" cy="1061868"/>
            <a:chOff x="731874" y="3203576"/>
            <a:chExt cx="6742859" cy="1061868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24CE4DE-29D5-5485-B76E-2F3AB8B638B7}"/>
                </a:ext>
              </a:extLst>
            </p:cNvPr>
            <p:cNvSpPr txBox="1"/>
            <p:nvPr/>
          </p:nvSpPr>
          <p:spPr>
            <a:xfrm flipH="1">
              <a:off x="731874" y="3495007"/>
              <a:ext cx="2282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Série Espaço no ecrã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99745A58-8438-4B03-417C-150EF7C2C074}"/>
                </a:ext>
              </a:extLst>
            </p:cNvPr>
            <p:cNvSpPr txBox="1"/>
            <p:nvPr/>
          </p:nvSpPr>
          <p:spPr>
            <a:xfrm>
              <a:off x="3425964" y="3291110"/>
              <a:ext cx="404876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88645" algn="just"/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Espaço</a:t>
              </a:r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 profundo e </a:t>
              </a:r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espaço</a:t>
              </a:r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 </a:t>
              </a:r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plano</a:t>
              </a:r>
              <a:endPara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endParaRPr>
            </a:p>
            <a:p>
              <a:pPr marL="588645" algn="just"/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Profundidade</a:t>
              </a:r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 de campo</a:t>
              </a:r>
            </a:p>
            <a:p>
              <a:pPr marL="588645" algn="just"/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Rarefação</a:t>
              </a:r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 e </a:t>
              </a:r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saturação</a:t>
              </a:r>
              <a:endPara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endParaRPr>
            </a:p>
          </p:txBody>
        </p: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63A81131-FCAE-1144-990D-D5192DCCB883}"/>
                </a:ext>
              </a:extLst>
            </p:cNvPr>
            <p:cNvCxnSpPr/>
            <p:nvPr/>
          </p:nvCxnSpPr>
          <p:spPr>
            <a:xfrm>
              <a:off x="3887230" y="3203576"/>
              <a:ext cx="0" cy="10618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50FD632-6057-F2A1-0AE2-23D4571B4B21}"/>
              </a:ext>
            </a:extLst>
          </p:cNvPr>
          <p:cNvGrpSpPr/>
          <p:nvPr/>
        </p:nvGrpSpPr>
        <p:grpSpPr>
          <a:xfrm>
            <a:off x="1687820" y="4335097"/>
            <a:ext cx="6739045" cy="1088622"/>
            <a:chOff x="496329" y="4493445"/>
            <a:chExt cx="6739045" cy="1088622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7BE836C-A7CE-8024-4B62-F1D514993B76}"/>
                </a:ext>
              </a:extLst>
            </p:cNvPr>
            <p:cNvSpPr txBox="1"/>
            <p:nvPr/>
          </p:nvSpPr>
          <p:spPr>
            <a:xfrm flipH="1">
              <a:off x="496329" y="4725435"/>
              <a:ext cx="2719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Série Humano em </a:t>
              </a:r>
              <a:r>
                <a:rPr lang="pt-PT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frames</a:t>
              </a:r>
              <a:endParaRPr lang="pt-PT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4E3DC78-21EA-F02F-46AC-E76EC7ED47D4}"/>
                </a:ext>
              </a:extLst>
            </p:cNvPr>
            <p:cNvSpPr txBox="1"/>
            <p:nvPr/>
          </p:nvSpPr>
          <p:spPr>
            <a:xfrm>
              <a:off x="3418447" y="4493445"/>
              <a:ext cx="381692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88645" algn="just"/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Dziga</a:t>
              </a:r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 </a:t>
              </a:r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Vertov</a:t>
              </a:r>
              <a:endPara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endParaRPr>
            </a:p>
            <a:p>
              <a:pPr marL="588645" algn="just"/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Vertigo</a:t>
              </a:r>
            </a:p>
            <a:p>
              <a:pPr marL="588645" algn="just"/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Victor </a:t>
              </a:r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Erice</a:t>
              </a:r>
              <a:endPara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endParaRPr>
            </a:p>
            <a:p>
              <a:pPr marL="588645" algn="just"/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Truffaut</a:t>
              </a:r>
            </a:p>
          </p:txBody>
        </p: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C50A8349-FEEF-6903-BD87-E86BED4FA86A}"/>
                </a:ext>
              </a:extLst>
            </p:cNvPr>
            <p:cNvCxnSpPr/>
            <p:nvPr/>
          </p:nvCxnSpPr>
          <p:spPr>
            <a:xfrm>
              <a:off x="3899805" y="4520199"/>
              <a:ext cx="0" cy="10618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85F2569-3040-5BB9-DABD-9AEA0E7606ED}"/>
              </a:ext>
            </a:extLst>
          </p:cNvPr>
          <p:cNvGrpSpPr/>
          <p:nvPr/>
        </p:nvGrpSpPr>
        <p:grpSpPr>
          <a:xfrm>
            <a:off x="1595013" y="5715726"/>
            <a:ext cx="6144528" cy="912756"/>
            <a:chOff x="403522" y="5864838"/>
            <a:chExt cx="6144528" cy="912756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D8DC9CA-D995-F768-4A20-45ED854BB30D}"/>
                </a:ext>
              </a:extLst>
            </p:cNvPr>
            <p:cNvSpPr txBox="1"/>
            <p:nvPr/>
          </p:nvSpPr>
          <p:spPr>
            <a:xfrm flipH="1">
              <a:off x="403522" y="6141837"/>
              <a:ext cx="2904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Série Cenário fora de campo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B297DB5-C608-A924-1CF2-D3C764351561}"/>
                </a:ext>
              </a:extLst>
            </p:cNvPr>
            <p:cNvSpPr txBox="1"/>
            <p:nvPr/>
          </p:nvSpPr>
          <p:spPr>
            <a:xfrm>
              <a:off x="3422821" y="5910211"/>
              <a:ext cx="312522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88645" algn="just"/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Cena Méliès</a:t>
              </a:r>
            </a:p>
            <a:p>
              <a:pPr marL="588645" algn="just"/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Atlântico</a:t>
              </a:r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 </a:t>
              </a:r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norte</a:t>
              </a:r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 I e II</a:t>
              </a:r>
            </a:p>
            <a:p>
              <a:pPr marL="588645" algn="just"/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Atlântico</a:t>
              </a:r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 </a:t>
              </a:r>
              <a:r>
                <a:rPr lang="en-US" sz="1600" b="0" i="0" dirty="0" err="1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sul</a:t>
              </a:r>
              <a:r>
                <a:rPr lang="en-US" sz="16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</a:rPr>
                <a:t> I </a:t>
              </a:r>
            </a:p>
          </p:txBody>
        </p: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D44ED86F-5A87-1F0B-AA50-5E6998B082FD}"/>
                </a:ext>
              </a:extLst>
            </p:cNvPr>
            <p:cNvCxnSpPr>
              <a:cxnSpLocks/>
            </p:cNvCxnSpPr>
            <p:nvPr/>
          </p:nvCxnSpPr>
          <p:spPr>
            <a:xfrm>
              <a:off x="3914440" y="5864838"/>
              <a:ext cx="0" cy="9127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85850F-FD3C-422B-7EDB-5A227D214386}"/>
              </a:ext>
            </a:extLst>
          </p:cNvPr>
          <p:cNvSpPr txBox="1"/>
          <p:nvPr/>
        </p:nvSpPr>
        <p:spPr>
          <a:xfrm>
            <a:off x="1493458" y="537155"/>
            <a:ext cx="6191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Projeto Olhar do Cinema – Séries e temas</a:t>
            </a:r>
          </a:p>
        </p:txBody>
      </p:sp>
    </p:spTree>
    <p:extLst>
      <p:ext uri="{BB962C8B-B14F-4D97-AF65-F5344CB8AC3E}">
        <p14:creationId xmlns:p14="http://schemas.microsoft.com/office/powerpoint/2010/main" val="330552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90B929-B75C-1891-760D-DE3CD5296CBA}"/>
              </a:ext>
            </a:extLst>
          </p:cNvPr>
          <p:cNvSpPr/>
          <p:nvPr/>
        </p:nvSpPr>
        <p:spPr>
          <a:xfrm>
            <a:off x="4110520" y="2875002"/>
            <a:ext cx="2619307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Projeto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Olhar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do cinema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Pinturas </a:t>
            </a:r>
            <a:endParaRPr lang="en-BR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25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14C2A99-6747-4A48-AA07-B5DACFB40A92}"/>
              </a:ext>
            </a:extLst>
          </p:cNvPr>
          <p:cNvSpPr txBox="1"/>
          <p:nvPr/>
        </p:nvSpPr>
        <p:spPr>
          <a:xfrm>
            <a:off x="7870185" y="6307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C23467-AAE9-54AD-2F68-3CCC97A6DCDF}"/>
              </a:ext>
            </a:extLst>
          </p:cNvPr>
          <p:cNvGrpSpPr/>
          <p:nvPr/>
        </p:nvGrpSpPr>
        <p:grpSpPr>
          <a:xfrm>
            <a:off x="2578512" y="622819"/>
            <a:ext cx="6068746" cy="5530771"/>
            <a:chOff x="2578512" y="622819"/>
            <a:chExt cx="6068746" cy="5530771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A05F8D6E-6520-C049-9206-52343B62C435}"/>
                </a:ext>
              </a:extLst>
            </p:cNvPr>
            <p:cNvSpPr txBox="1"/>
            <p:nvPr/>
          </p:nvSpPr>
          <p:spPr>
            <a:xfrm>
              <a:off x="2578512" y="1079212"/>
              <a:ext cx="2898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Plongée</a:t>
              </a:r>
              <a:r>
                <a: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 </a:t>
              </a:r>
              <a:r>
                <a:rPr lang="pt-BR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contre-plongée</a:t>
              </a:r>
              <a:endPara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5BD690E-DCAD-9E4F-B6EF-D25FECC5263D}"/>
                </a:ext>
              </a:extLst>
            </p:cNvPr>
            <p:cNvSpPr txBox="1"/>
            <p:nvPr/>
          </p:nvSpPr>
          <p:spPr>
            <a:xfrm>
              <a:off x="2652312" y="5599592"/>
              <a:ext cx="1850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Eu quero ir, 2020 Série Me leva.</a:t>
              </a:r>
            </a:p>
            <a:p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Óleo sobre linho. </a:t>
              </a:r>
            </a:p>
            <a:p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20 cm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 cm 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AE2E793-9AC0-2743-8229-199241665FB2}"/>
                </a:ext>
              </a:extLst>
            </p:cNvPr>
            <p:cNvSpPr txBox="1"/>
            <p:nvPr/>
          </p:nvSpPr>
          <p:spPr>
            <a:xfrm>
              <a:off x="6125617" y="3971596"/>
              <a:ext cx="25216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Contre-plongée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2020 Série: Me leva. </a:t>
              </a:r>
            </a:p>
            <a:p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Óleo sobre linho. </a:t>
              </a:r>
            </a:p>
            <a:p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20  </a:t>
              </a:r>
              <a:r>
                <a:rPr lang="pt-BR" sz="10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pt-BR" sz="10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 cm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40B06FA-218E-D44F-861B-393EC963DA0D}"/>
                </a:ext>
              </a:extLst>
            </p:cNvPr>
            <p:cNvSpPr txBox="1"/>
            <p:nvPr/>
          </p:nvSpPr>
          <p:spPr>
            <a:xfrm>
              <a:off x="2578512" y="622819"/>
              <a:ext cx="24593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Consequências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7A0DD52-09D8-C348-8CDF-10B4A6764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5617" y="1694766"/>
              <a:ext cx="2205469" cy="2194442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1B100031-BA0C-B54E-8D6D-FCF7B3AB9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2312" y="1812605"/>
              <a:ext cx="2521641" cy="3641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5990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3170</TotalTime>
  <Words>544</Words>
  <Application>Microsoft Macintosh PowerPoint</Application>
  <PresentationFormat>Widescreen</PresentationFormat>
  <Paragraphs>101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Caldas</dc:creator>
  <cp:lastModifiedBy>Odette Fernandes</cp:lastModifiedBy>
  <cp:revision>52</cp:revision>
  <dcterms:created xsi:type="dcterms:W3CDTF">2022-06-18T11:07:02Z</dcterms:created>
  <dcterms:modified xsi:type="dcterms:W3CDTF">2022-07-23T14:05:46Z</dcterms:modified>
</cp:coreProperties>
</file>